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72" r:id="rId4"/>
  </p:sldMasterIdLst>
  <p:notesMasterIdLst>
    <p:notesMasterId r:id="rId30"/>
  </p:notesMasterIdLst>
  <p:sldIdLst>
    <p:sldId id="256" r:id="rId5"/>
    <p:sldId id="261" r:id="rId6"/>
    <p:sldId id="263" r:id="rId7"/>
    <p:sldId id="258" r:id="rId8"/>
    <p:sldId id="275" r:id="rId9"/>
    <p:sldId id="274" r:id="rId10"/>
    <p:sldId id="277" r:id="rId11"/>
    <p:sldId id="278" r:id="rId12"/>
    <p:sldId id="279" r:id="rId13"/>
    <p:sldId id="280" r:id="rId14"/>
    <p:sldId id="276" r:id="rId15"/>
    <p:sldId id="286" r:id="rId16"/>
    <p:sldId id="287" r:id="rId17"/>
    <p:sldId id="288" r:id="rId18"/>
    <p:sldId id="285" r:id="rId19"/>
    <p:sldId id="266" r:id="rId20"/>
    <p:sldId id="267" r:id="rId21"/>
    <p:sldId id="281" r:id="rId22"/>
    <p:sldId id="282" r:id="rId23"/>
    <p:sldId id="283" r:id="rId24"/>
    <p:sldId id="284" r:id="rId25"/>
    <p:sldId id="271" r:id="rId26"/>
    <p:sldId id="272" r:id="rId27"/>
    <p:sldId id="269" r:id="rId28"/>
    <p:sldId id="260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48" autoAdjust="0"/>
  </p:normalViewPr>
  <p:slideViewPr>
    <p:cSldViewPr snapToGrid="0">
      <p:cViewPr varScale="1">
        <p:scale>
          <a:sx n="83" d="100"/>
          <a:sy n="83" d="100"/>
        </p:scale>
        <p:origin x="61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D9C16A6-8C48-4165-8DAF-8C957C12A8FA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</dgm:pt>
    <dgm:pt modelId="{701D68F5-42F8-47BC-8FED-84C50F595DF0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Giới thiệu đồ án</a:t>
          </a:r>
        </a:p>
      </dgm:t>
    </dgm:pt>
    <dgm:pt modelId="{9617668C-C38C-4017-8DDF-37855B15D110}" type="parTrans" cxnId="{C4BA385D-31ED-40EF-A5D6-98DFBA64E71A}">
      <dgm:prSet/>
      <dgm:spPr/>
      <dgm:t>
        <a:bodyPr/>
        <a:lstStyle/>
        <a:p>
          <a:endParaRPr lang="en-US"/>
        </a:p>
      </dgm:t>
    </dgm:pt>
    <dgm:pt modelId="{0C95B389-AC0C-4055-9AA3-38815EFC8B0A}" type="sibTrans" cxnId="{C4BA385D-31ED-40EF-A5D6-98DFBA64E71A}">
      <dgm:prSet/>
      <dgm:spPr/>
      <dgm:t>
        <a:bodyPr/>
        <a:lstStyle/>
        <a:p>
          <a:endParaRPr lang="en-US"/>
        </a:p>
      </dgm:t>
    </dgm:pt>
    <dgm:pt modelId="{91A66877-AC1C-46D9-BF2C-6024B638DEA9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Nội dung</a:t>
          </a:r>
        </a:p>
      </dgm:t>
    </dgm:pt>
    <dgm:pt modelId="{913FED05-DF41-48A7-B1F8-81937A468EF9}" type="parTrans" cxnId="{7F0DAB6F-9257-4F2D-B31A-3418F73F6952}">
      <dgm:prSet/>
      <dgm:spPr/>
      <dgm:t>
        <a:bodyPr/>
        <a:lstStyle/>
        <a:p>
          <a:endParaRPr lang="en-US"/>
        </a:p>
      </dgm:t>
    </dgm:pt>
    <dgm:pt modelId="{BFCE4A28-C381-46FF-935A-B11534EF7D87}" type="sibTrans" cxnId="{7F0DAB6F-9257-4F2D-B31A-3418F73F6952}">
      <dgm:prSet/>
      <dgm:spPr/>
      <dgm:t>
        <a:bodyPr/>
        <a:lstStyle/>
        <a:p>
          <a:endParaRPr lang="en-US"/>
        </a:p>
      </dgm:t>
    </dgm:pt>
    <dgm:pt modelId="{76CC3289-2662-43F0-A3C6-BA04A135F08C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Kết luận</a:t>
          </a:r>
        </a:p>
      </dgm:t>
    </dgm:pt>
    <dgm:pt modelId="{D46DB4DA-1442-4ECE-89FE-BBB1E3489E3D}" type="parTrans" cxnId="{0400886E-8A1A-44C2-95A7-DB0EF4911494}">
      <dgm:prSet/>
      <dgm:spPr/>
      <dgm:t>
        <a:bodyPr/>
        <a:lstStyle/>
        <a:p>
          <a:endParaRPr lang="en-US"/>
        </a:p>
      </dgm:t>
    </dgm:pt>
    <dgm:pt modelId="{FA28C9D6-476E-43CD-BA23-D6D990FD78D0}" type="sibTrans" cxnId="{0400886E-8A1A-44C2-95A7-DB0EF4911494}">
      <dgm:prSet/>
      <dgm:spPr/>
      <dgm:t>
        <a:bodyPr/>
        <a:lstStyle/>
        <a:p>
          <a:endParaRPr lang="en-US"/>
        </a:p>
      </dgm:t>
    </dgm:pt>
    <dgm:pt modelId="{8994D886-A75F-411A-A9D7-D31991FF12BD}" type="pres">
      <dgm:prSet presAssocID="{7D9C16A6-8C48-4165-8DAF-8C957C12A8FA}" presName="root" presStyleCnt="0">
        <dgm:presLayoutVars>
          <dgm:dir/>
          <dgm:resizeHandles val="exact"/>
        </dgm:presLayoutVars>
      </dgm:prSet>
      <dgm:spPr/>
    </dgm:pt>
    <dgm:pt modelId="{E1DBA6D5-BD14-4CD2-A0CC-80F867FEFA81}" type="pres">
      <dgm:prSet presAssocID="{701D68F5-42F8-47BC-8FED-84C50F595DF0}" presName="compNode" presStyleCnt="0"/>
      <dgm:spPr/>
    </dgm:pt>
    <dgm:pt modelId="{19A8DC21-3E65-409D-AD53-DA51BB9198A0}" type="pres">
      <dgm:prSet presAssocID="{701D68F5-42F8-47BC-8FED-84C50F595DF0}" presName="iconRect" presStyleLbl="node1" presStyleIdx="0" presStyleCnt="3" custScaleX="157625" custScaleY="157625" custLinFactX="100000" custLinFactNeighborX="154086" custLinFactNeighborY="4002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Network"/>
        </a:ext>
      </dgm:extLst>
    </dgm:pt>
    <dgm:pt modelId="{B9F90A48-FF94-4C94-A587-0190406F6FD3}" type="pres">
      <dgm:prSet presAssocID="{701D68F5-42F8-47BC-8FED-84C50F595DF0}" presName="spaceRect" presStyleCnt="0"/>
      <dgm:spPr/>
    </dgm:pt>
    <dgm:pt modelId="{A99B5DD6-89E9-4537-B415-4205CEB9323A}" type="pres">
      <dgm:prSet presAssocID="{701D68F5-42F8-47BC-8FED-84C50F595DF0}" presName="textRect" presStyleLbl="revTx" presStyleIdx="0" presStyleCnt="3">
        <dgm:presLayoutVars>
          <dgm:chMax val="1"/>
          <dgm:chPref val="1"/>
        </dgm:presLayoutVars>
      </dgm:prSet>
      <dgm:spPr/>
    </dgm:pt>
    <dgm:pt modelId="{8B391436-B9B0-45BD-A57F-792D6376D868}" type="pres">
      <dgm:prSet presAssocID="{0C95B389-AC0C-4055-9AA3-38815EFC8B0A}" presName="sibTrans" presStyleCnt="0"/>
      <dgm:spPr/>
    </dgm:pt>
    <dgm:pt modelId="{95872155-C45D-46D3-874C-D838089A06F8}" type="pres">
      <dgm:prSet presAssocID="{91A66877-AC1C-46D9-BF2C-6024B638DEA9}" presName="compNode" presStyleCnt="0"/>
      <dgm:spPr/>
    </dgm:pt>
    <dgm:pt modelId="{CE9DF0E8-B0DE-4E1E-9FF4-6006AD8428DB}" type="pres">
      <dgm:prSet presAssocID="{91A66877-AC1C-46D9-BF2C-6024B638DEA9}" presName="iconRect" presStyleLbl="node1" presStyleIdx="1" presStyleCnt="3" custScaleX="157625" custScaleY="157625" custLinFactX="-100000" custLinFactNeighborX="-156559" custLinFactNeighborY="1174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atellite"/>
        </a:ext>
      </dgm:extLst>
    </dgm:pt>
    <dgm:pt modelId="{AA0423A1-55B2-45E9-BFE7-3FBE5BDA65ED}" type="pres">
      <dgm:prSet presAssocID="{91A66877-AC1C-46D9-BF2C-6024B638DEA9}" presName="spaceRect" presStyleCnt="0"/>
      <dgm:spPr/>
    </dgm:pt>
    <dgm:pt modelId="{55120873-6F5C-4053-8EAD-6287A7F1097E}" type="pres">
      <dgm:prSet presAssocID="{91A66877-AC1C-46D9-BF2C-6024B638DEA9}" presName="textRect" presStyleLbl="revTx" presStyleIdx="1" presStyleCnt="3">
        <dgm:presLayoutVars>
          <dgm:chMax val="1"/>
          <dgm:chPref val="1"/>
        </dgm:presLayoutVars>
      </dgm:prSet>
      <dgm:spPr/>
    </dgm:pt>
    <dgm:pt modelId="{F679C986-30E4-4F0A-A3A6-CAE528BFED76}" type="pres">
      <dgm:prSet presAssocID="{BFCE4A28-C381-46FF-935A-B11534EF7D87}" presName="sibTrans" presStyleCnt="0"/>
      <dgm:spPr/>
    </dgm:pt>
    <dgm:pt modelId="{2EC2FDE3-8908-45C7-A3FD-EB370213FE69}" type="pres">
      <dgm:prSet presAssocID="{76CC3289-2662-43F0-A3C6-BA04A135F08C}" presName="compNode" presStyleCnt="0"/>
      <dgm:spPr/>
    </dgm:pt>
    <dgm:pt modelId="{6DB1FE51-13D0-4A38-AD6E-48D4371A1AF3}" type="pres">
      <dgm:prSet presAssocID="{76CC3289-2662-43F0-A3C6-BA04A135F08C}" presName="iconRect" presStyleLbl="node1" presStyleIdx="2" presStyleCnt="3" custScaleX="157625" custScaleY="15762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ink"/>
        </a:ext>
      </dgm:extLst>
    </dgm:pt>
    <dgm:pt modelId="{0928538A-05CC-4A79-BD5D-92F985D1EEE5}" type="pres">
      <dgm:prSet presAssocID="{76CC3289-2662-43F0-A3C6-BA04A135F08C}" presName="spaceRect" presStyleCnt="0"/>
      <dgm:spPr/>
    </dgm:pt>
    <dgm:pt modelId="{133097FC-B1F8-4953-B0AB-E8E73D968D1C}" type="pres">
      <dgm:prSet presAssocID="{76CC3289-2662-43F0-A3C6-BA04A135F08C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51C9C716-0C8A-4862-A43F-A9047F6A6ECE}" type="presOf" srcId="{701D68F5-42F8-47BC-8FED-84C50F595DF0}" destId="{A99B5DD6-89E9-4537-B415-4205CEB9323A}" srcOrd="0" destOrd="0" presId="urn:microsoft.com/office/officeart/2018/2/layout/IconLabelList"/>
    <dgm:cxn modelId="{C4BA385D-31ED-40EF-A5D6-98DFBA64E71A}" srcId="{7D9C16A6-8C48-4165-8DAF-8C957C12A8FA}" destId="{701D68F5-42F8-47BC-8FED-84C50F595DF0}" srcOrd="0" destOrd="0" parTransId="{9617668C-C38C-4017-8DDF-37855B15D110}" sibTransId="{0C95B389-AC0C-4055-9AA3-38815EFC8B0A}"/>
    <dgm:cxn modelId="{0400886E-8A1A-44C2-95A7-DB0EF4911494}" srcId="{7D9C16A6-8C48-4165-8DAF-8C957C12A8FA}" destId="{76CC3289-2662-43F0-A3C6-BA04A135F08C}" srcOrd="2" destOrd="0" parTransId="{D46DB4DA-1442-4ECE-89FE-BBB1E3489E3D}" sibTransId="{FA28C9D6-476E-43CD-BA23-D6D990FD78D0}"/>
    <dgm:cxn modelId="{7F0DAB6F-9257-4F2D-B31A-3418F73F6952}" srcId="{7D9C16A6-8C48-4165-8DAF-8C957C12A8FA}" destId="{91A66877-AC1C-46D9-BF2C-6024B638DEA9}" srcOrd="1" destOrd="0" parTransId="{913FED05-DF41-48A7-B1F8-81937A468EF9}" sibTransId="{BFCE4A28-C381-46FF-935A-B11534EF7D87}"/>
    <dgm:cxn modelId="{639634AD-5727-49C2-9E58-EB6075215446}" type="presOf" srcId="{91A66877-AC1C-46D9-BF2C-6024B638DEA9}" destId="{55120873-6F5C-4053-8EAD-6287A7F1097E}" srcOrd="0" destOrd="0" presId="urn:microsoft.com/office/officeart/2018/2/layout/IconLabelList"/>
    <dgm:cxn modelId="{05A920DF-F275-442A-AE4E-321A812BD608}" type="presOf" srcId="{7D9C16A6-8C48-4165-8DAF-8C957C12A8FA}" destId="{8994D886-A75F-411A-A9D7-D31991FF12BD}" srcOrd="0" destOrd="0" presId="urn:microsoft.com/office/officeart/2018/2/layout/IconLabelList"/>
    <dgm:cxn modelId="{634ABEFF-3AC1-45CD-BF32-24D2F6D73D7C}" type="presOf" srcId="{76CC3289-2662-43F0-A3C6-BA04A135F08C}" destId="{133097FC-B1F8-4953-B0AB-E8E73D968D1C}" srcOrd="0" destOrd="0" presId="urn:microsoft.com/office/officeart/2018/2/layout/IconLabelList"/>
    <dgm:cxn modelId="{CF59BB9E-C8FC-4C34-8006-3277F29FB6DE}" type="presParOf" srcId="{8994D886-A75F-411A-A9D7-D31991FF12BD}" destId="{E1DBA6D5-BD14-4CD2-A0CC-80F867FEFA81}" srcOrd="0" destOrd="0" presId="urn:microsoft.com/office/officeart/2018/2/layout/IconLabelList"/>
    <dgm:cxn modelId="{866C03AD-DD5B-4277-8831-0C127DF86F35}" type="presParOf" srcId="{E1DBA6D5-BD14-4CD2-A0CC-80F867FEFA81}" destId="{19A8DC21-3E65-409D-AD53-DA51BB9198A0}" srcOrd="0" destOrd="0" presId="urn:microsoft.com/office/officeart/2018/2/layout/IconLabelList"/>
    <dgm:cxn modelId="{128FBF1B-109A-47F9-B440-D03F4626A9BA}" type="presParOf" srcId="{E1DBA6D5-BD14-4CD2-A0CC-80F867FEFA81}" destId="{B9F90A48-FF94-4C94-A587-0190406F6FD3}" srcOrd="1" destOrd="0" presId="urn:microsoft.com/office/officeart/2018/2/layout/IconLabelList"/>
    <dgm:cxn modelId="{8670118E-E162-4F28-99EA-949C482C4F26}" type="presParOf" srcId="{E1DBA6D5-BD14-4CD2-A0CC-80F867FEFA81}" destId="{A99B5DD6-89E9-4537-B415-4205CEB9323A}" srcOrd="2" destOrd="0" presId="urn:microsoft.com/office/officeart/2018/2/layout/IconLabelList"/>
    <dgm:cxn modelId="{6A09E131-C1FE-47FA-BD91-6D46F7DB3AD7}" type="presParOf" srcId="{8994D886-A75F-411A-A9D7-D31991FF12BD}" destId="{8B391436-B9B0-45BD-A57F-792D6376D868}" srcOrd="1" destOrd="0" presId="urn:microsoft.com/office/officeart/2018/2/layout/IconLabelList"/>
    <dgm:cxn modelId="{D7D85FB5-4AD1-46B7-8E53-62D3F1F869BE}" type="presParOf" srcId="{8994D886-A75F-411A-A9D7-D31991FF12BD}" destId="{95872155-C45D-46D3-874C-D838089A06F8}" srcOrd="2" destOrd="0" presId="urn:microsoft.com/office/officeart/2018/2/layout/IconLabelList"/>
    <dgm:cxn modelId="{E4340D53-7996-4180-832E-9DD471AE3441}" type="presParOf" srcId="{95872155-C45D-46D3-874C-D838089A06F8}" destId="{CE9DF0E8-B0DE-4E1E-9FF4-6006AD8428DB}" srcOrd="0" destOrd="0" presId="urn:microsoft.com/office/officeart/2018/2/layout/IconLabelList"/>
    <dgm:cxn modelId="{EEB70DE9-0FCA-47C6-AB9E-ED5E83AF66B7}" type="presParOf" srcId="{95872155-C45D-46D3-874C-D838089A06F8}" destId="{AA0423A1-55B2-45E9-BFE7-3FBE5BDA65ED}" srcOrd="1" destOrd="0" presId="urn:microsoft.com/office/officeart/2018/2/layout/IconLabelList"/>
    <dgm:cxn modelId="{1384D7CB-9E90-4E13-BA30-2421855CB9F9}" type="presParOf" srcId="{95872155-C45D-46D3-874C-D838089A06F8}" destId="{55120873-6F5C-4053-8EAD-6287A7F1097E}" srcOrd="2" destOrd="0" presId="urn:microsoft.com/office/officeart/2018/2/layout/IconLabelList"/>
    <dgm:cxn modelId="{0C47C2BA-718A-4D21-8A25-157E23BE208B}" type="presParOf" srcId="{8994D886-A75F-411A-A9D7-D31991FF12BD}" destId="{F679C986-30E4-4F0A-A3A6-CAE528BFED76}" srcOrd="3" destOrd="0" presId="urn:microsoft.com/office/officeart/2018/2/layout/IconLabelList"/>
    <dgm:cxn modelId="{85792AED-F1AA-4AFB-8C0D-180EEBEC52F2}" type="presParOf" srcId="{8994D886-A75F-411A-A9D7-D31991FF12BD}" destId="{2EC2FDE3-8908-45C7-A3FD-EB370213FE69}" srcOrd="4" destOrd="0" presId="urn:microsoft.com/office/officeart/2018/2/layout/IconLabelList"/>
    <dgm:cxn modelId="{D71858A8-07B6-4E2A-AE55-4CBB5A176FAF}" type="presParOf" srcId="{2EC2FDE3-8908-45C7-A3FD-EB370213FE69}" destId="{6DB1FE51-13D0-4A38-AD6E-48D4371A1AF3}" srcOrd="0" destOrd="0" presId="urn:microsoft.com/office/officeart/2018/2/layout/IconLabelList"/>
    <dgm:cxn modelId="{49C82510-3B59-4CF0-B2E9-AC9595C8150B}" type="presParOf" srcId="{2EC2FDE3-8908-45C7-A3FD-EB370213FE69}" destId="{0928538A-05CC-4A79-BD5D-92F985D1EEE5}" srcOrd="1" destOrd="0" presId="urn:microsoft.com/office/officeart/2018/2/layout/IconLabelList"/>
    <dgm:cxn modelId="{5B4A17CB-8447-41F2-94A1-DD7F7A76F118}" type="presParOf" srcId="{2EC2FDE3-8908-45C7-A3FD-EB370213FE69}" destId="{133097FC-B1F8-4953-B0AB-E8E73D968D1C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9A8DC21-3E65-409D-AD53-DA51BB9198A0}">
      <dsp:nvSpPr>
        <dsp:cNvPr id="0" name=""/>
        <dsp:cNvSpPr/>
      </dsp:nvSpPr>
      <dsp:spPr>
        <a:xfrm>
          <a:off x="4207073" y="553198"/>
          <a:ext cx="2285715" cy="228571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22225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9B5DD6-89E9-4537-B415-4205CEB9323A}">
      <dsp:nvSpPr>
        <dsp:cNvPr id="0" name=""/>
        <dsp:cNvSpPr/>
      </dsp:nvSpPr>
      <dsp:spPr>
        <a:xfrm>
          <a:off x="54218" y="2746039"/>
          <a:ext cx="322243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Giới thiệu đồ án</a:t>
          </a:r>
        </a:p>
      </dsp:txBody>
      <dsp:txXfrm>
        <a:off x="54218" y="2746039"/>
        <a:ext cx="3222438" cy="720000"/>
      </dsp:txXfrm>
    </dsp:sp>
    <dsp:sp modelId="{CE9DF0E8-B0DE-4E1E-9FF4-6006AD8428DB}">
      <dsp:nvSpPr>
        <dsp:cNvPr id="0" name=""/>
        <dsp:cNvSpPr/>
      </dsp:nvSpPr>
      <dsp:spPr>
        <a:xfrm>
          <a:off x="588589" y="665493"/>
          <a:ext cx="2285715" cy="228571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2225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5120873-6F5C-4053-8EAD-6287A7F1097E}">
      <dsp:nvSpPr>
        <dsp:cNvPr id="0" name=""/>
        <dsp:cNvSpPr/>
      </dsp:nvSpPr>
      <dsp:spPr>
        <a:xfrm>
          <a:off x="3840582" y="2746039"/>
          <a:ext cx="322243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Nội dung</a:t>
          </a:r>
        </a:p>
      </dsp:txBody>
      <dsp:txXfrm>
        <a:off x="3840582" y="2746039"/>
        <a:ext cx="3222438" cy="720000"/>
      </dsp:txXfrm>
    </dsp:sp>
    <dsp:sp modelId="{6DB1FE51-13D0-4A38-AD6E-48D4371A1AF3}">
      <dsp:nvSpPr>
        <dsp:cNvPr id="0" name=""/>
        <dsp:cNvSpPr/>
      </dsp:nvSpPr>
      <dsp:spPr>
        <a:xfrm>
          <a:off x="8095308" y="495165"/>
          <a:ext cx="2285715" cy="228571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22225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3097FC-B1F8-4953-B0AB-E8E73D968D1C}">
      <dsp:nvSpPr>
        <dsp:cNvPr id="0" name=""/>
        <dsp:cNvSpPr/>
      </dsp:nvSpPr>
      <dsp:spPr>
        <a:xfrm>
          <a:off x="7626947" y="2746039"/>
          <a:ext cx="322243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Kết luận</a:t>
          </a:r>
        </a:p>
      </dsp:txBody>
      <dsp:txXfrm>
        <a:off x="7626947" y="2746039"/>
        <a:ext cx="3222438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8C5D1B-0451-4258-8C08-B00779216CC5}" type="datetimeFigureOut">
              <a:rPr lang="en-US" smtClean="0"/>
              <a:t>11/18/2019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BCBB87-3A06-48D8-ABC3-B3C9B915B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9867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11/18/2019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018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4701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11/18/2019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1526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99816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11/18/2019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9290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1674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11/18/2019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8574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11/18/2019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318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11/18/2019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2690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11/18/2019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3296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0803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11/18/2019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2855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493D4EDA-58E0-40CC-B3CA-14CDEB349D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 descr="Digital Connections">
            <a:extLst>
              <a:ext uri="{FF2B5EF4-FFF2-40B4-BE49-F238E27FC236}">
                <a16:creationId xmlns:a16="http://schemas.microsoft.com/office/drawing/2014/main" id="{3840F91C-EDD0-4D4E-A4AB-E6C77856C88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265" t="9091" r="3502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AA9EB0BC-A85E-4C26-B355-5DFCEF6CCB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643E56B-BD42-413D-B17D-7958270F5D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6C04F74-9467-4FA5-95DC-8D481A297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73DE1C3-5C37-42E9-A3F0-256F193832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4A2E7EC3-E07C-46CE-9B25-41865A506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732" y="4428067"/>
            <a:ext cx="11260667" cy="1962497"/>
          </a:xfrm>
          <a:prstGeom prst="rect">
            <a:avLst/>
          </a:prstGeom>
          <a:solidFill>
            <a:schemeClr val="accent1">
              <a:alpha val="97000"/>
            </a:scheme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2C5318-1A1E-49D0-B2E2-A4B0FA9E8A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601" y="4504932"/>
            <a:ext cx="10993549" cy="914381"/>
          </a:xfrm>
        </p:spPr>
        <p:txBody>
          <a:bodyPr>
            <a:noAutofit/>
          </a:bodyPr>
          <a:lstStyle/>
          <a:p>
            <a:pPr algn="ctr"/>
            <a:r>
              <a:rPr lang="en-US" sz="6000">
                <a:solidFill>
                  <a:schemeClr val="bg1"/>
                </a:solidFill>
              </a:rPr>
              <a:t>Lập trình web game</a:t>
            </a:r>
            <a:endParaRPr lang="en-US" sz="6000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B6CF59-4E5B-494D-A2F7-97ADD01E64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45150" y="5351318"/>
            <a:ext cx="3284224" cy="1049483"/>
          </a:xfrm>
        </p:spPr>
        <p:txBody>
          <a:bodyPr>
            <a:normAutofit lnSpcReduction="10000"/>
          </a:bodyPr>
          <a:lstStyle/>
          <a:p>
            <a:r>
              <a:rPr lang="en-US">
                <a:solidFill>
                  <a:srgbClr val="7CEBFF"/>
                </a:solidFill>
              </a:rPr>
              <a:t>GVHD: Th</a:t>
            </a:r>
            <a:r>
              <a:rPr lang="en-US" dirty="0" err="1">
                <a:solidFill>
                  <a:srgbClr val="7CEBFF"/>
                </a:solidFill>
              </a:rPr>
              <a:t>.s</a:t>
            </a:r>
            <a:r>
              <a:rPr lang="en-US" dirty="0">
                <a:solidFill>
                  <a:srgbClr val="7CEBFF"/>
                </a:solidFill>
              </a:rPr>
              <a:t> Trần công </a:t>
            </a:r>
            <a:r>
              <a:rPr lang="en-US" dirty="0" err="1">
                <a:solidFill>
                  <a:srgbClr val="7CEBFF"/>
                </a:solidFill>
              </a:rPr>
              <a:t>tú</a:t>
            </a:r>
            <a:endParaRPr lang="en-US" dirty="0">
              <a:solidFill>
                <a:srgbClr val="7CEBFF"/>
              </a:solidFill>
            </a:endParaRPr>
          </a:p>
          <a:p>
            <a:r>
              <a:rPr lang="en-US">
                <a:solidFill>
                  <a:srgbClr val="7CEBFF"/>
                </a:solidFill>
              </a:rPr>
              <a:t>Bùi Ngọc Bảo	i7110100</a:t>
            </a:r>
            <a:endParaRPr lang="en-US" dirty="0">
              <a:solidFill>
                <a:srgbClr val="7CEBFF"/>
              </a:solidFill>
            </a:endParaRPr>
          </a:p>
          <a:p>
            <a:r>
              <a:rPr lang="en-US" dirty="0">
                <a:solidFill>
                  <a:srgbClr val="7CEBFF"/>
                </a:solidFill>
              </a:rPr>
              <a:t>Lê </a:t>
            </a:r>
            <a:r>
              <a:rPr lang="en-US" dirty="0" err="1">
                <a:solidFill>
                  <a:srgbClr val="7CEBFF"/>
                </a:solidFill>
              </a:rPr>
              <a:t>minh</a:t>
            </a:r>
            <a:r>
              <a:rPr lang="en-US" dirty="0">
                <a:solidFill>
                  <a:srgbClr val="7CEBFF"/>
                </a:solidFill>
              </a:rPr>
              <a:t> tiến          17110236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072BABE-ED47-456C-AFB2-6F89F9BDE9D0}"/>
              </a:ext>
            </a:extLst>
          </p:cNvPr>
          <p:cNvSpPr/>
          <p:nvPr/>
        </p:nvSpPr>
        <p:spPr>
          <a:xfrm>
            <a:off x="446534" y="3513681"/>
            <a:ext cx="11260667" cy="9143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D31449-EF63-4520-838C-2B1C35B3C979}"/>
              </a:ext>
            </a:extLst>
          </p:cNvPr>
          <p:cNvSpPr txBox="1"/>
          <p:nvPr/>
        </p:nvSpPr>
        <p:spPr>
          <a:xfrm>
            <a:off x="1666962" y="3732341"/>
            <a:ext cx="885305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Báo </a:t>
            </a:r>
            <a:r>
              <a:rPr lang="en-US" sz="25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cáo</a:t>
            </a:r>
            <a:r>
              <a:rPr lang="en-US" sz="2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đồ án</a:t>
            </a:r>
            <a:endParaRPr lang="en-US" sz="25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77007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532848A-6F04-4598-B75F-E1F0887E2E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THUẬT TOÁN LOANG</a:t>
            </a:r>
          </a:p>
        </p:txBody>
      </p:sp>
      <p:pic>
        <p:nvPicPr>
          <p:cNvPr id="6" name="Hình ảnh 13">
            <a:extLst>
              <a:ext uri="{FF2B5EF4-FFF2-40B4-BE49-F238E27FC236}">
                <a16:creationId xmlns:a16="http://schemas.microsoft.com/office/drawing/2014/main" id="{7AC729B0-92C4-411B-AE19-2E8849807D6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-29848"/>
            <a:ext cx="12057888" cy="6887848"/>
          </a:xfrm>
          <a:prstGeom prst="rect">
            <a:avLst/>
          </a:prstGeom>
          <a:noFill/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ECE4093-ECFB-4B31-8C3E-5A67940BEEB2}"/>
              </a:ext>
            </a:extLst>
          </p:cNvPr>
          <p:cNvSpPr txBox="1"/>
          <p:nvPr/>
        </p:nvSpPr>
        <p:spPr>
          <a:xfrm>
            <a:off x="8943469" y="165224"/>
            <a:ext cx="334060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Thuật toán checkMine sẽ kiểm tra ô đang xét và ô xung quanh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ED69AF-7F8E-49BC-83EA-345128D7715D}"/>
              </a:ext>
            </a:extLst>
          </p:cNvPr>
          <p:cNvSpPr txBox="1"/>
          <p:nvPr/>
        </p:nvSpPr>
        <p:spPr>
          <a:xfrm>
            <a:off x="6090702" y="1827217"/>
            <a:ext cx="412089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Trả về -1 nếu ô đó là mìn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E4EF4F6-7E0A-4F61-BBFB-450E46A56189}"/>
              </a:ext>
            </a:extLst>
          </p:cNvPr>
          <p:cNvSpPr txBox="1"/>
          <p:nvPr/>
        </p:nvSpPr>
        <p:spPr>
          <a:xfrm>
            <a:off x="5328702" y="2759905"/>
            <a:ext cx="498573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Trả về 0 nếu không có mìn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BF715C-31D7-4509-9E47-C8712719399C}"/>
              </a:ext>
            </a:extLst>
          </p:cNvPr>
          <p:cNvSpPr txBox="1"/>
          <p:nvPr/>
        </p:nvSpPr>
        <p:spPr>
          <a:xfrm>
            <a:off x="5225868" y="4655761"/>
            <a:ext cx="49857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Trả về số mìn nếu xung quanh có</a:t>
            </a:r>
          </a:p>
        </p:txBody>
      </p:sp>
    </p:spTree>
    <p:extLst>
      <p:ext uri="{BB962C8B-B14F-4D97-AF65-F5344CB8AC3E}">
        <p14:creationId xmlns:p14="http://schemas.microsoft.com/office/powerpoint/2010/main" val="815158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9" grpId="0"/>
      <p:bldP spid="10" grpId="0"/>
      <p:bldP spid="1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E411D23-6E9B-400C-AF45-A5C557506EE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D41793AD-73BD-401B-AD50-9BD3E0EA9B8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Digital Connections">
            <a:extLst>
              <a:ext uri="{FF2B5EF4-FFF2-40B4-BE49-F238E27FC236}">
                <a16:creationId xmlns:a16="http://schemas.microsoft.com/office/drawing/2014/main" id="{BFE14B29-E466-4604-8630-7DCD7C83D1F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265" t="9091" r="3502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7C41F23-9137-409B-B392-9B8487D653E5}"/>
              </a:ext>
            </a:extLst>
          </p:cNvPr>
          <p:cNvSpPr/>
          <p:nvPr/>
        </p:nvSpPr>
        <p:spPr>
          <a:xfrm>
            <a:off x="2644587" y="1981200"/>
            <a:ext cx="6311153" cy="2949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GAME SNAKE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5906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532848A-6F04-4598-B75F-E1F0887E2E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Tạo hình cho rắn và thức ăn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1F09E69-F639-4A68-905B-181FA6E8CC33}"/>
              </a:ext>
            </a:extLst>
          </p:cNvPr>
          <p:cNvSpPr txBox="1"/>
          <p:nvPr/>
        </p:nvSpPr>
        <p:spPr>
          <a:xfrm>
            <a:off x="417398" y="2166080"/>
            <a:ext cx="1102961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>
                <a:latin typeface="Times New Roman" panose="02020603050405020304" pitchFamily="18" charset="0"/>
                <a:cs typeface="Times New Roman" panose="02020603050405020304" pitchFamily="18" charset="0"/>
              </a:rPr>
              <a:t>Đầu tiên, ta tạo 2 class Snake và Fruit</a:t>
            </a:r>
            <a:endParaRPr 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Hình ảnh 18">
            <a:extLst>
              <a:ext uri="{FF2B5EF4-FFF2-40B4-BE49-F238E27FC236}">
                <a16:creationId xmlns:a16="http://schemas.microsoft.com/office/drawing/2014/main" id="{6F597431-DB15-4627-BB36-659B149ED4A6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" y="203092"/>
            <a:ext cx="7083552" cy="5975942"/>
          </a:xfrm>
          <a:prstGeom prst="rect">
            <a:avLst/>
          </a:prstGeom>
        </p:spPr>
      </p:pic>
      <p:pic>
        <p:nvPicPr>
          <p:cNvPr id="6" name="Hình ảnh 24">
            <a:extLst>
              <a:ext uri="{FF2B5EF4-FFF2-40B4-BE49-F238E27FC236}">
                <a16:creationId xmlns:a16="http://schemas.microsoft.com/office/drawing/2014/main" id="{D4B7B084-4D75-4969-908E-D283F3F372F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266432" y="203092"/>
            <a:ext cx="4742688" cy="5975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94824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532848A-6F04-4598-B75F-E1F0887E2E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Tạo hình cho rắn và thức ăn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1F09E69-F639-4A68-905B-181FA6E8CC33}"/>
              </a:ext>
            </a:extLst>
          </p:cNvPr>
          <p:cNvSpPr txBox="1"/>
          <p:nvPr/>
        </p:nvSpPr>
        <p:spPr>
          <a:xfrm>
            <a:off x="417398" y="2166080"/>
            <a:ext cx="1102961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>
                <a:latin typeface="Times New Roman" panose="02020603050405020304" pitchFamily="18" charset="0"/>
                <a:cs typeface="Times New Roman" panose="02020603050405020304" pitchFamily="18" charset="0"/>
              </a:rPr>
              <a:t>Để làm con rắn di chuyển, chúng tôi dùng hàm canvas để vẽ</a:t>
            </a:r>
            <a:endParaRPr 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Hình ảnh 20">
            <a:extLst>
              <a:ext uri="{FF2B5EF4-FFF2-40B4-BE49-F238E27FC236}">
                <a16:creationId xmlns:a16="http://schemas.microsoft.com/office/drawing/2014/main" id="{70EE9176-A951-42F8-BB24-C1EB65BCDB3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9086" y="0"/>
            <a:ext cx="7430226" cy="685799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F4F422D-B51C-4986-8DFD-92C698B06020}"/>
              </a:ext>
            </a:extLst>
          </p:cNvPr>
          <p:cNvSpPr txBox="1"/>
          <p:nvPr/>
        </p:nvSpPr>
        <p:spPr>
          <a:xfrm>
            <a:off x="4047744" y="328988"/>
            <a:ext cx="280416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Dòng for đầu tiên để vẽ lại bàn cờ, vì canvas sẽ xóa hết mỗi khi update</a:t>
            </a:r>
          </a:p>
        </p:txBody>
      </p:sp>
      <p:pic>
        <p:nvPicPr>
          <p:cNvPr id="8" name="Hình ảnh 21">
            <a:extLst>
              <a:ext uri="{FF2B5EF4-FFF2-40B4-BE49-F238E27FC236}">
                <a16:creationId xmlns:a16="http://schemas.microsoft.com/office/drawing/2014/main" id="{E0651CDD-3BBC-4D3E-B9F8-6D5F110015E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420428" y="279138"/>
            <a:ext cx="4325290" cy="613277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2AA3378-4EE9-4AF3-9CDB-CF52402AA3CF}"/>
              </a:ext>
            </a:extLst>
          </p:cNvPr>
          <p:cNvSpPr txBox="1"/>
          <p:nvPr/>
        </p:nvSpPr>
        <p:spPr>
          <a:xfrm>
            <a:off x="4771573" y="2865120"/>
            <a:ext cx="2872811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Mỗi khi rắn di chuyển thì hàm autoupdate() sẽ  cập nhật lại đầu gắn và gọi hàm update()</a:t>
            </a:r>
          </a:p>
        </p:txBody>
      </p:sp>
    </p:spTree>
    <p:extLst>
      <p:ext uri="{BB962C8B-B14F-4D97-AF65-F5344CB8AC3E}">
        <p14:creationId xmlns:p14="http://schemas.microsoft.com/office/powerpoint/2010/main" val="14503490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" grpId="0"/>
      <p:bldP spid="2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532848A-6F04-4598-B75F-E1F0887E2E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Tạo hình cho rắn và thức ăn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B0C92C-96D7-44E0-8E5B-E2D78FCDB60C}"/>
              </a:ext>
            </a:extLst>
          </p:cNvPr>
          <p:cNvSpPr txBox="1"/>
          <p:nvPr/>
        </p:nvSpPr>
        <p:spPr>
          <a:xfrm>
            <a:off x="1110270" y="2068229"/>
            <a:ext cx="2474178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>
                <a:latin typeface="Times New Roman" panose="02020603050405020304" pitchFamily="18" charset="0"/>
                <a:cs typeface="Times New Roman" panose="02020603050405020304" pitchFamily="18" charset="0"/>
              </a:rPr>
              <a:t>Trong quá trình ch</a:t>
            </a:r>
            <a:r>
              <a:rPr lang="vi-VN" sz="2600">
                <a:latin typeface="Times New Roman" panose="02020603050405020304" pitchFamily="18" charset="0"/>
                <a:cs typeface="Times New Roman" panose="02020603050405020304" pitchFamily="18" charset="0"/>
              </a:rPr>
              <a:t>ơ</a:t>
            </a:r>
            <a:r>
              <a:rPr lang="en-US" sz="2600">
                <a:latin typeface="Times New Roman" panose="02020603050405020304" pitchFamily="18" charset="0"/>
                <a:cs typeface="Times New Roman" panose="02020603050405020304" pitchFamily="18" charset="0"/>
              </a:rPr>
              <a:t>i, nếu đầu rắn chạm phải thân rắn thì trò ch</a:t>
            </a:r>
            <a:r>
              <a:rPr lang="vi-VN" sz="2600">
                <a:latin typeface="Times New Roman" panose="02020603050405020304" pitchFamily="18" charset="0"/>
                <a:cs typeface="Times New Roman" panose="02020603050405020304" pitchFamily="18" charset="0"/>
              </a:rPr>
              <a:t>ơ</a:t>
            </a:r>
            <a:r>
              <a:rPr lang="en-US" sz="2600">
                <a:latin typeface="Times New Roman" panose="02020603050405020304" pitchFamily="18" charset="0"/>
                <a:cs typeface="Times New Roman" panose="02020603050405020304" pitchFamily="18" charset="0"/>
              </a:rPr>
              <a:t>i sẽ kết thúc</a:t>
            </a:r>
          </a:p>
        </p:txBody>
      </p:sp>
      <p:pic>
        <p:nvPicPr>
          <p:cNvPr id="12" name="Hình ảnh 23">
            <a:extLst>
              <a:ext uri="{FF2B5EF4-FFF2-40B4-BE49-F238E27FC236}">
                <a16:creationId xmlns:a16="http://schemas.microsoft.com/office/drawing/2014/main" id="{D5D3C26E-FDB1-4627-A83C-81AB8C49A5D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97536" y="0"/>
            <a:ext cx="12094464" cy="685165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009DD4F-44F9-446C-A1F0-11203ECC1B73}"/>
              </a:ext>
            </a:extLst>
          </p:cNvPr>
          <p:cNvSpPr txBox="1"/>
          <p:nvPr/>
        </p:nvSpPr>
        <p:spPr>
          <a:xfrm>
            <a:off x="6163056" y="2447648"/>
            <a:ext cx="3626322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>
                <a:latin typeface="Times New Roman" panose="02020603050405020304" pitchFamily="18" charset="0"/>
                <a:cs typeface="Times New Roman" panose="02020603050405020304" pitchFamily="18" charset="0"/>
              </a:rPr>
              <a:t>Hàm này sẽ liên tục kiểm tra xem đầu rắn có trùng với vị trí thân rắn-&gt; có thì game over</a:t>
            </a:r>
          </a:p>
        </p:txBody>
      </p:sp>
    </p:spTree>
    <p:extLst>
      <p:ext uri="{BB962C8B-B14F-4D97-AF65-F5344CB8AC3E}">
        <p14:creationId xmlns:p14="http://schemas.microsoft.com/office/powerpoint/2010/main" val="427193777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E411D23-6E9B-400C-AF45-A5C557506EE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D41793AD-73BD-401B-AD50-9BD3E0EA9B8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Digital Connections">
            <a:extLst>
              <a:ext uri="{FF2B5EF4-FFF2-40B4-BE49-F238E27FC236}">
                <a16:creationId xmlns:a16="http://schemas.microsoft.com/office/drawing/2014/main" id="{BFE14B29-E466-4604-8630-7DCD7C83D1F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265" t="9091" r="3502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7C41F23-9137-409B-B392-9B8487D653E5}"/>
              </a:ext>
            </a:extLst>
          </p:cNvPr>
          <p:cNvSpPr/>
          <p:nvPr/>
        </p:nvSpPr>
        <p:spPr>
          <a:xfrm>
            <a:off x="2644587" y="1981200"/>
            <a:ext cx="6311153" cy="2949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GAME SUDOKU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8700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B90DA-8A9F-41FF-B683-95D119B29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Hàm giải game sudoku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489B896E-7F71-49ED-8FF6-1338D8173C19}"/>
              </a:ext>
            </a:extLst>
          </p:cNvPr>
          <p:cNvSpPr/>
          <p:nvPr/>
        </p:nvSpPr>
        <p:spPr>
          <a:xfrm>
            <a:off x="4993201" y="3516581"/>
            <a:ext cx="1730188" cy="11183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Khử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đệ quy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C96CF1D-2128-48F2-B618-5526850AEA22}"/>
              </a:ext>
            </a:extLst>
          </p:cNvPr>
          <p:cNvSpPr txBox="1"/>
          <p:nvPr/>
        </p:nvSpPr>
        <p:spPr>
          <a:xfrm>
            <a:off x="4032526" y="3900571"/>
            <a:ext cx="1309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Đệ Quy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909745D-A720-4E57-844A-E9B179ACC7A9}"/>
              </a:ext>
            </a:extLst>
          </p:cNvPr>
          <p:cNvSpPr txBox="1"/>
          <p:nvPr/>
        </p:nvSpPr>
        <p:spPr>
          <a:xfrm>
            <a:off x="6793928" y="3726037"/>
            <a:ext cx="20651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STACK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7D2629D-2BD4-429C-8ECD-C48FFCA830A9}"/>
              </a:ext>
            </a:extLst>
          </p:cNvPr>
          <p:cNvSpPr txBox="1"/>
          <p:nvPr/>
        </p:nvSpPr>
        <p:spPr>
          <a:xfrm>
            <a:off x="5298141" y="2097741"/>
            <a:ext cx="2501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Khó hiểu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ng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ời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đọc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E3E57D2-E400-45C7-9389-225BE2763987}"/>
              </a:ext>
            </a:extLst>
          </p:cNvPr>
          <p:cNvSpPr txBox="1"/>
          <p:nvPr/>
        </p:nvSpPr>
        <p:spPr>
          <a:xfrm>
            <a:off x="5298140" y="2533376"/>
            <a:ext cx="2501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Tốn nhiều bộ nhớ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0EFC1EC-1208-4AA0-A0B2-62DEF74F6657}"/>
              </a:ext>
            </a:extLst>
          </p:cNvPr>
          <p:cNvSpPr txBox="1"/>
          <p:nvPr/>
        </p:nvSpPr>
        <p:spPr>
          <a:xfrm>
            <a:off x="5298140" y="2968564"/>
            <a:ext cx="2065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Xử lý chậm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B61A595-CBA2-4B53-9D17-AC6607FC38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2774" y="679284"/>
            <a:ext cx="5371592" cy="549943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897E1B8-8D9E-4362-99B6-7CE8462B31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368" y="1959240"/>
            <a:ext cx="3662760" cy="430407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A8ADFCE-B24E-4346-A1B1-BAFC71A57B8D}"/>
              </a:ext>
            </a:extLst>
          </p:cNvPr>
          <p:cNvSpPr txBox="1"/>
          <p:nvPr/>
        </p:nvSpPr>
        <p:spPr>
          <a:xfrm>
            <a:off x="366482" y="1959241"/>
            <a:ext cx="35500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Thông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ờng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sẽ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áp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dụng đệ quy để viết thuật toán quay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lui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C031A4F8-4AD7-4020-AA64-64D5BFF81E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014" y="2004418"/>
            <a:ext cx="3400425" cy="160972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75100D6-937C-4E72-87A9-E604A2F91C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3368" y="3726037"/>
            <a:ext cx="3404836" cy="2882868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10FDB73C-3633-4835-920D-E41C0E9D40C7}"/>
              </a:ext>
            </a:extLst>
          </p:cNvPr>
          <p:cNvSpPr/>
          <p:nvPr/>
        </p:nvSpPr>
        <p:spPr>
          <a:xfrm>
            <a:off x="9522384" y="3320119"/>
            <a:ext cx="2065108" cy="13147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A6B54C9E-2819-450E-8EFE-3EC199D7B4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04366" y="3836215"/>
            <a:ext cx="2184881" cy="282589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822C8CBB-B36D-4A0D-ABFF-2521A4AE16D9}"/>
              </a:ext>
            </a:extLst>
          </p:cNvPr>
          <p:cNvSpPr/>
          <p:nvPr/>
        </p:nvSpPr>
        <p:spPr>
          <a:xfrm>
            <a:off x="420473" y="1885199"/>
            <a:ext cx="11274013" cy="490369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3EF84E0-6589-4536-B7E0-A332B041BEAE}"/>
              </a:ext>
            </a:extLst>
          </p:cNvPr>
          <p:cNvSpPr txBox="1"/>
          <p:nvPr/>
        </p:nvSpPr>
        <p:spPr>
          <a:xfrm>
            <a:off x="959224" y="2533376"/>
            <a:ext cx="3963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8B99F86-53BA-4DDB-844E-06AF5898E819}"/>
              </a:ext>
            </a:extLst>
          </p:cNvPr>
          <p:cNvSpPr txBox="1"/>
          <p:nvPr/>
        </p:nvSpPr>
        <p:spPr>
          <a:xfrm>
            <a:off x="903719" y="2228159"/>
            <a:ext cx="659802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Hàm giải sẽ đ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ợc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áp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dụng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rất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nhiều trong các chức năng của Game: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Solve: Giải cả ma trận.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Hint: Chỉ giải 1 ô mà ng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ời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ơ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muốn giải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Level (Sinh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ngẫu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nhiên ma trận Sudoku)</a:t>
            </a:r>
          </a:p>
        </p:txBody>
      </p:sp>
    </p:spTree>
    <p:extLst>
      <p:ext uri="{BB962C8B-B14F-4D97-AF65-F5344CB8AC3E}">
        <p14:creationId xmlns:p14="http://schemas.microsoft.com/office/powerpoint/2010/main" val="371679807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7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500"/>
                            </p:stCondLst>
                            <p:childTnLst>
                              <p:par>
                                <p:cTn id="103" presetID="16" presetClass="exit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0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0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1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6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119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4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9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5" dur="500" fill="hold"/>
                                        <p:tgtEl>
                                          <p:spTgt spid="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0" dur="1000" fill="hold"/>
                                        <p:tgtEl>
                                          <p:spTgt spid="2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1000" fill="hold"/>
                                        <p:tgtEl>
                                          <p:spTgt spid="2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1000" fill="hold"/>
                                        <p:tgtEl>
                                          <p:spTgt spid="2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3" dur="1000"/>
                                        <p:tgtEl>
                                          <p:spTgt spid="2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5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5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5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5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6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  <p:bldP spid="12" grpId="0"/>
      <p:bldP spid="13" grpId="0"/>
      <p:bldP spid="14" grpId="0"/>
      <p:bldP spid="15" grpId="0"/>
      <p:bldP spid="20" grpId="0"/>
      <p:bldP spid="20" grpId="1"/>
      <p:bldP spid="24" grpId="0" animBg="1"/>
      <p:bldP spid="2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A05E3D-5109-445F-9D01-EE028E1E7E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Hàm undo, redo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354792-A622-4BE1-9D5D-5A26A8CDCCC4}"/>
              </a:ext>
            </a:extLst>
          </p:cNvPr>
          <p:cNvSpPr txBox="1"/>
          <p:nvPr/>
        </p:nvSpPr>
        <p:spPr>
          <a:xfrm>
            <a:off x="448236" y="2088776"/>
            <a:ext cx="2384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Dùng Stack để viết.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191924-82ED-454D-9F8B-C00EE31BA1AF}"/>
              </a:ext>
            </a:extLst>
          </p:cNvPr>
          <p:cNvSpPr txBox="1"/>
          <p:nvPr/>
        </p:nvSpPr>
        <p:spPr>
          <a:xfrm>
            <a:off x="448236" y="2505728"/>
            <a:ext cx="22680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Gồm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 mảng 1 chiều t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ơng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tác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với nhau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2E36971-6A71-41AA-8587-34A23BB76C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2271" y="3809343"/>
            <a:ext cx="3267075" cy="11811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EFF148F-0556-46CB-AB7D-AA78463AC137}"/>
              </a:ext>
            </a:extLst>
          </p:cNvPr>
          <p:cNvSpPr txBox="1"/>
          <p:nvPr/>
        </p:nvSpPr>
        <p:spPr>
          <a:xfrm>
            <a:off x="2467255" y="5058746"/>
            <a:ext cx="1497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Tạo 1 Node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4BE607C-E5DE-4D2C-BA4B-244A756E48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5311" y="2088776"/>
            <a:ext cx="2388540" cy="56274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A3F19DF-4207-4657-8C58-5C582CF7D22A}"/>
              </a:ext>
            </a:extLst>
          </p:cNvPr>
          <p:cNvSpPr txBox="1"/>
          <p:nvPr/>
        </p:nvSpPr>
        <p:spPr>
          <a:xfrm>
            <a:off x="3899647" y="3220362"/>
            <a:ext cx="2196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Tạo 2 mảng 1 chiều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FFCF4CE-E201-4971-AA54-2EB10F6B37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3150" y="1970959"/>
            <a:ext cx="5859556" cy="149542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FDA1B7C-5860-4D5F-BA59-9985DBE428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1836" y="4224657"/>
            <a:ext cx="3514725" cy="140017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E486AA3-E995-4186-B473-7B1802B9D891}"/>
              </a:ext>
            </a:extLst>
          </p:cNvPr>
          <p:cNvSpPr txBox="1"/>
          <p:nvPr/>
        </p:nvSpPr>
        <p:spPr>
          <a:xfrm>
            <a:off x="7261412" y="3589694"/>
            <a:ext cx="2976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Hàm Undo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55D9923-FD02-494D-B90A-2C7F36F2D168}"/>
              </a:ext>
            </a:extLst>
          </p:cNvPr>
          <p:cNvSpPr txBox="1"/>
          <p:nvPr/>
        </p:nvSpPr>
        <p:spPr>
          <a:xfrm>
            <a:off x="6920753" y="5727029"/>
            <a:ext cx="2321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Hàm Redo</a:t>
            </a:r>
          </a:p>
        </p:txBody>
      </p:sp>
    </p:spTree>
    <p:extLst>
      <p:ext uri="{BB962C8B-B14F-4D97-AF65-F5344CB8AC3E}">
        <p14:creationId xmlns:p14="http://schemas.microsoft.com/office/powerpoint/2010/main" val="152926005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1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4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9" grpId="0"/>
      <p:bldP spid="11" grpId="0"/>
      <p:bldP spid="15" grpId="0"/>
      <p:bldP spid="1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E411D23-6E9B-400C-AF45-A5C557506EE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D41793AD-73BD-401B-AD50-9BD3E0EA9B8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Digital Connections">
            <a:extLst>
              <a:ext uri="{FF2B5EF4-FFF2-40B4-BE49-F238E27FC236}">
                <a16:creationId xmlns:a16="http://schemas.microsoft.com/office/drawing/2014/main" id="{BFE14B29-E466-4604-8630-7DCD7C83D1F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265" t="9091" r="3502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7C41F23-9137-409B-B392-9B8487D653E5}"/>
              </a:ext>
            </a:extLst>
          </p:cNvPr>
          <p:cNvSpPr/>
          <p:nvPr/>
        </p:nvSpPr>
        <p:spPr>
          <a:xfrm>
            <a:off x="2644587" y="1981200"/>
            <a:ext cx="6311153" cy="2949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GAME 2048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463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9F4988B-6698-4454-9B4D-63EBBA9AE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Giao diện và hoạt động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719A32-F4BF-454C-89CD-4499F8F47B42}"/>
              </a:ext>
            </a:extLst>
          </p:cNvPr>
          <p:cNvSpPr txBox="1"/>
          <p:nvPr/>
        </p:nvSpPr>
        <p:spPr>
          <a:xfrm>
            <a:off x="575894" y="2413337"/>
            <a:ext cx="109118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>
                <a:latin typeface="Times New Roman" panose="02020603050405020304" pitchFamily="18" charset="0"/>
                <a:cs typeface="Times New Roman" panose="02020603050405020304" pitchFamily="18" charset="0"/>
              </a:rPr>
              <a:t>Để tạo giao diện bảng cho game hoạt động, thay vì phải viết trên html thì chúng tôi chạy hàm render(), đảm nhận nhiệm vụ vẽ bảng:</a:t>
            </a:r>
          </a:p>
        </p:txBody>
      </p:sp>
      <p:pic>
        <p:nvPicPr>
          <p:cNvPr id="23" name="Hình ảnh 28">
            <a:extLst>
              <a:ext uri="{FF2B5EF4-FFF2-40B4-BE49-F238E27FC236}">
                <a16:creationId xmlns:a16="http://schemas.microsoft.com/office/drawing/2014/main" id="{55C79C8E-1FF9-4A9B-95A6-4479D52AE49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-104914"/>
            <a:ext cx="12192000" cy="6962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67343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BFDA9692-ECDC-4B59-86B2-8C90FDE1A0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6712"/>
            <a:ext cx="12192000" cy="632128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2C05506-42A1-49C0-9D87-081CCD9023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040558-A365-4CCE-92FA-5A48CD98F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5264487"/>
            <a:ext cx="11029616" cy="71887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EFF"/>
                </a:solidFill>
              </a:rPr>
              <a:t>Tổng quan</a:t>
            </a:r>
          </a:p>
        </p:txBody>
      </p:sp>
      <p:graphicFrame>
        <p:nvGraphicFramePr>
          <p:cNvPr id="4" name="Content Placeholder 3" descr="icon SmartArt graphic">
            <a:extLst>
              <a:ext uri="{FF2B5EF4-FFF2-40B4-BE49-F238E27FC236}">
                <a16:creationId xmlns:a16="http://schemas.microsoft.com/office/drawing/2014/main" id="{81E592E1-99DF-4294-A2E9-EF46299BD3F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95703973"/>
              </p:ext>
            </p:extLst>
          </p:nvPr>
        </p:nvGraphicFramePr>
        <p:xfrm>
          <a:off x="645459" y="858445"/>
          <a:ext cx="10903604" cy="39612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03342593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4" grpId="0">
        <p:bldAsOne/>
      </p:bldGraphic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9F4988B-6698-4454-9B4D-63EBBA9AE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Giao diện và hoạt động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719A32-F4BF-454C-89CD-4499F8F47B42}"/>
              </a:ext>
            </a:extLst>
          </p:cNvPr>
          <p:cNvSpPr txBox="1"/>
          <p:nvPr/>
        </p:nvSpPr>
        <p:spPr>
          <a:xfrm>
            <a:off x="575894" y="2413337"/>
            <a:ext cx="109118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>
                <a:latin typeface="Times New Roman" panose="02020603050405020304" pitchFamily="18" charset="0"/>
                <a:cs typeface="Times New Roman" panose="02020603050405020304" pitchFamily="18" charset="0"/>
              </a:rPr>
              <a:t>Đầu tiên, để tính khoảng trống của ô đang xét với hướng di chuyển, chúng tôi dùng hàm checkCell</a:t>
            </a:r>
          </a:p>
        </p:txBody>
      </p:sp>
      <p:pic>
        <p:nvPicPr>
          <p:cNvPr id="6" name="Hình ảnh 30">
            <a:extLst>
              <a:ext uri="{FF2B5EF4-FFF2-40B4-BE49-F238E27FC236}">
                <a16:creationId xmlns:a16="http://schemas.microsoft.com/office/drawing/2014/main" id="{88E84CFE-CDA3-461E-AB4B-A025865E751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6096000" cy="6754368"/>
          </a:xfrm>
          <a:prstGeom prst="rect">
            <a:avLst/>
          </a:prstGeom>
        </p:spPr>
      </p:pic>
      <p:pic>
        <p:nvPicPr>
          <p:cNvPr id="7" name="Hình ảnh 31">
            <a:extLst>
              <a:ext uri="{FF2B5EF4-FFF2-40B4-BE49-F238E27FC236}">
                <a16:creationId xmlns:a16="http://schemas.microsoft.com/office/drawing/2014/main" id="{B83E1AE8-C26E-4C25-9BAE-5A38B8B7F7B9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85344"/>
            <a:ext cx="6096000" cy="675436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CDB0FB5-4EBE-4F25-AE5A-3AED295246E2}"/>
              </a:ext>
            </a:extLst>
          </p:cNvPr>
          <p:cNvSpPr txBox="1"/>
          <p:nvPr/>
        </p:nvSpPr>
        <p:spPr>
          <a:xfrm>
            <a:off x="3828925" y="63739"/>
            <a:ext cx="2560320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Lấy ô hiện tại, xét xem ở d</a:t>
            </a:r>
            <a:r>
              <a:rPr lang="vi-VN" sz="25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25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ới có ô nào không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8F5381D-4E68-43A2-87E5-176BC11B1C7D}"/>
              </a:ext>
            </a:extLst>
          </p:cNvPr>
          <p:cNvSpPr txBox="1"/>
          <p:nvPr/>
        </p:nvSpPr>
        <p:spPr>
          <a:xfrm>
            <a:off x="2835119" y="1893649"/>
            <a:ext cx="325558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Nếu có thì blank++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A79947-EFC3-43D5-8FA4-B440F5D326AD}"/>
              </a:ext>
            </a:extLst>
          </p:cNvPr>
          <p:cNvSpPr txBox="1"/>
          <p:nvPr/>
        </p:nvSpPr>
        <p:spPr>
          <a:xfrm>
            <a:off x="3309888" y="2748095"/>
            <a:ext cx="294460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Nếu hợp được với ô dưới thì mergeflag=1</a:t>
            </a:r>
          </a:p>
        </p:txBody>
      </p:sp>
    </p:spTree>
    <p:extLst>
      <p:ext uri="{BB962C8B-B14F-4D97-AF65-F5344CB8AC3E}">
        <p14:creationId xmlns:p14="http://schemas.microsoft.com/office/powerpoint/2010/main" val="147610446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9" grpId="0"/>
      <p:bldP spid="1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9F4988B-6698-4454-9B4D-63EBBA9AE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Giao diện và hoạt động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719A32-F4BF-454C-89CD-4499F8F47B42}"/>
              </a:ext>
            </a:extLst>
          </p:cNvPr>
          <p:cNvSpPr txBox="1"/>
          <p:nvPr/>
        </p:nvSpPr>
        <p:spPr>
          <a:xfrm>
            <a:off x="575894" y="2413337"/>
            <a:ext cx="109118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>
                <a:latin typeface="Times New Roman" panose="02020603050405020304" pitchFamily="18" charset="0"/>
                <a:cs typeface="Times New Roman" panose="02020603050405020304" pitchFamily="18" charset="0"/>
              </a:rPr>
              <a:t>Để di chuyển khối thì chúng tôi cần hàm chính của game: movingBlock</a:t>
            </a:r>
          </a:p>
        </p:txBody>
      </p:sp>
      <p:pic>
        <p:nvPicPr>
          <p:cNvPr id="11" name="Hình ảnh 34">
            <a:extLst>
              <a:ext uri="{FF2B5EF4-FFF2-40B4-BE49-F238E27FC236}">
                <a16:creationId xmlns:a16="http://schemas.microsoft.com/office/drawing/2014/main" id="{411D16DC-C95C-49EF-BEF6-7DFC18967B6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2393"/>
            <a:ext cx="5327904" cy="1736407"/>
          </a:xfrm>
          <a:prstGeom prst="rect">
            <a:avLst/>
          </a:prstGeom>
        </p:spPr>
      </p:pic>
      <p:pic>
        <p:nvPicPr>
          <p:cNvPr id="12" name="Hình ảnh 37">
            <a:extLst>
              <a:ext uri="{FF2B5EF4-FFF2-40B4-BE49-F238E27FC236}">
                <a16:creationId xmlns:a16="http://schemas.microsoft.com/office/drawing/2014/main" id="{D9424819-E131-4C03-808C-398E54C730C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1828800"/>
            <a:ext cx="5327904" cy="5029200"/>
          </a:xfrm>
          <a:prstGeom prst="rect">
            <a:avLst/>
          </a:prstGeom>
        </p:spPr>
      </p:pic>
      <p:pic>
        <p:nvPicPr>
          <p:cNvPr id="13" name="Hình ảnh 38">
            <a:extLst>
              <a:ext uri="{FF2B5EF4-FFF2-40B4-BE49-F238E27FC236}">
                <a16:creationId xmlns:a16="http://schemas.microsoft.com/office/drawing/2014/main" id="{89B25551-5C7F-48EB-B29C-251B4D0E05CA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5327904" y="9525"/>
            <a:ext cx="4581525" cy="684847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940FF0B-E559-43A1-900D-F337C131216C}"/>
              </a:ext>
            </a:extLst>
          </p:cNvPr>
          <p:cNvSpPr/>
          <p:nvPr/>
        </p:nvSpPr>
        <p:spPr>
          <a:xfrm>
            <a:off x="9909429" y="2035076"/>
            <a:ext cx="2426346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>
                <a:solidFill>
                  <a:srgbClr val="FF0000"/>
                </a:solidFill>
                <a:latin typeface="Times New Roman" panose="02020603050405020304" pitchFamily="18" charset="0"/>
                <a:ea typeface="Arial" panose="020B0604020202020204" pitchFamily="34" charset="0"/>
              </a:rPr>
              <a:t>Dựa vào hàm checkcell để lấy được ô trống và cờ merge, nếu có cờ merge thì nó sẽ lấy ô đang xét cho bằng 0 và sửa ô cùng giá trị với nó nhân 2. Nếu không có cờ merge thì chỉ dời ô đang xét đến blank</a:t>
            </a:r>
            <a:endParaRPr lang="en-US" sz="24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725579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igital Connections">
            <a:extLst>
              <a:ext uri="{FF2B5EF4-FFF2-40B4-BE49-F238E27FC236}">
                <a16:creationId xmlns:a16="http://schemas.microsoft.com/office/drawing/2014/main" id="{39E78A25-58A4-40E7-BF71-EC005A2F030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265" t="9091" r="3502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C89EF65-EE4B-42BE-B50A-6970FBBC6D12}"/>
              </a:ext>
            </a:extLst>
          </p:cNvPr>
          <p:cNvSpPr/>
          <p:nvPr/>
        </p:nvSpPr>
        <p:spPr>
          <a:xfrm>
            <a:off x="2644587" y="1954306"/>
            <a:ext cx="6311153" cy="2949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KẾT LUẬN</a:t>
            </a:r>
          </a:p>
        </p:txBody>
      </p:sp>
    </p:spTree>
    <p:extLst>
      <p:ext uri="{BB962C8B-B14F-4D97-AF65-F5344CB8AC3E}">
        <p14:creationId xmlns:p14="http://schemas.microsoft.com/office/powerpoint/2010/main" val="3451291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ECC995-7B9B-4965-BE90-7A21E17157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Ưu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điểm và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ợc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điểm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42D2EC-75B0-4840-AABC-1F6CD5E81B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/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Ưu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điểm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A341CAF-CC73-4C67-97F8-C93FCE8D91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87219" y="2926052"/>
            <a:ext cx="5393100" cy="3411995"/>
          </a:xfrm>
        </p:spPr>
        <p:txBody>
          <a:bodyPr>
            <a:normAutofit/>
          </a:bodyPr>
          <a:lstStyle/>
          <a:p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Dễ dàng chơi ở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với mọi 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thiết bị (PC, Smartphone, Tablet, Laptop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,…)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Ít t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iêu tốn dung lượng bộ nhớ</a:t>
            </a:r>
          </a:p>
          <a:p>
            <a:r>
              <a:rPr lang="vi-VN">
                <a:latin typeface="Times New Roman" panose="02020603050405020304" pitchFamily="18" charset="0"/>
                <a:cs typeface="Times New Roman" panose="02020603050405020304" pitchFamily="18" charset="0"/>
              </a:rPr>
              <a:t>Giao 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diện đơn giản, dễ nhìn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không màu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mè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7AF2A81-DEF1-4CF8-AB38-14909FED53F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Nh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ợc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điểm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D7D93D6-514B-4E57-9034-9989AD65691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3411995"/>
          </a:xfrm>
        </p:spPr>
        <p:txBody>
          <a:bodyPr>
            <a:normAutofit/>
          </a:bodyPr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Một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số trình duyệt bị lỗi giao diện</a:t>
            </a:r>
          </a:p>
          <a:p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Không có Internet thì sẽ ko chơi được</a:t>
            </a:r>
          </a:p>
          <a:p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Code chưa tối ưu hóa </a:t>
            </a:r>
            <a:r>
              <a:rPr lang="vi-VN">
                <a:latin typeface="Times New Roman" panose="02020603050405020304" pitchFamily="18" charset="0"/>
                <a:cs typeface="Times New Roman" panose="02020603050405020304" pitchFamily="18" charset="0"/>
              </a:rPr>
              <a:t>tốt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Chưa lưu được tên và điểm của người chơi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9138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06C8E-4888-43A6-93B8-A415B34C9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ớng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phát triển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FD100A-6B56-456F-A741-6597D0D360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4336845"/>
          </a:xfrm>
        </p:spPr>
        <p:txBody>
          <a:bodyPr/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Tối ưu thuật toán để chạy nhanh và mượt hơn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Thêm nhiều game mới như Caro, Auto chess….</a:t>
            </a:r>
            <a:endParaRPr lang="vi-V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Bảng xếp hạng (Điểm-Time, Tên người chơi, Hạng) sẽ được lưu trên Sever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và có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DatabaseUser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Cải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thiện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giao diện ng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ời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dùng</a:t>
            </a:r>
            <a:endParaRPr lang="vi-V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4221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79F11E2-8BA5-4C5C-AE7C-361E5EA011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Digital Numbers">
            <a:extLst>
              <a:ext uri="{FF2B5EF4-FFF2-40B4-BE49-F238E27FC236}">
                <a16:creationId xmlns:a16="http://schemas.microsoft.com/office/drawing/2014/main" id="{A21EA617-6D48-425F-97A8-7FEC82C8F40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89" r="9642" b="1"/>
          <a:stretch/>
        </p:blipFill>
        <p:spPr>
          <a:xfrm>
            <a:off x="474324" y="713664"/>
            <a:ext cx="7498616" cy="567690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C00E1DA-EC7C-40FC-95E3-11FDCD2E4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7E73C-2B1A-4602-BFBE-CFE1E55D9B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4324" y="2252866"/>
            <a:ext cx="7470826" cy="1304366"/>
          </a:xfrm>
        </p:spPr>
        <p:txBody>
          <a:bodyPr>
            <a:noAutofit/>
          </a:bodyPr>
          <a:lstStyle/>
          <a:p>
            <a:pPr algn="ctr"/>
            <a:r>
              <a:rPr lang="en-US" sz="4000" dirty="0">
                <a:solidFill>
                  <a:srgbClr val="FFFF00"/>
                </a:solidFill>
              </a:rPr>
              <a:t>Thank  You for  watching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A421166-2996-41A7-B094-AE5316F34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DBB1B92-A3EB-43E4-8FAB-D20E8ED14C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F3972F4-FE7E-48EA-AAD8-9BE5750A66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21614E5-870B-4D5E-A43B-8FF7E53234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561834D6-8860-47F4-96BB-ED9031F06639}"/>
              </a:ext>
            </a:extLst>
          </p:cNvPr>
          <p:cNvSpPr/>
          <p:nvPr/>
        </p:nvSpPr>
        <p:spPr>
          <a:xfrm>
            <a:off x="474324" y="2823882"/>
            <a:ext cx="7470826" cy="733350"/>
          </a:xfrm>
          <a:prstGeom prst="rect">
            <a:avLst/>
          </a:prstGeom>
          <a:noFill/>
          <a:ln w="76200">
            <a:solidFill>
              <a:schemeClr val="bg2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92071B-D989-495E-B771-6B6974617A12}"/>
              </a:ext>
            </a:extLst>
          </p:cNvPr>
          <p:cNvSpPr txBox="1"/>
          <p:nvPr/>
        </p:nvSpPr>
        <p:spPr>
          <a:xfrm>
            <a:off x="8299707" y="2823882"/>
            <a:ext cx="29477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THE END….</a:t>
            </a:r>
          </a:p>
        </p:txBody>
      </p:sp>
    </p:spTree>
    <p:extLst>
      <p:ext uri="{BB962C8B-B14F-4D97-AF65-F5344CB8AC3E}">
        <p14:creationId xmlns:p14="http://schemas.microsoft.com/office/powerpoint/2010/main" val="3501347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E411D23-6E9B-400C-AF45-A5C557506EE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D41793AD-73BD-401B-AD50-9BD3E0EA9B8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Digital Connections">
            <a:extLst>
              <a:ext uri="{FF2B5EF4-FFF2-40B4-BE49-F238E27FC236}">
                <a16:creationId xmlns:a16="http://schemas.microsoft.com/office/drawing/2014/main" id="{BFE14B29-E466-4604-8630-7DCD7C83D1F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265" t="9091" r="3502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7C41F23-9137-409B-B392-9B8487D653E5}"/>
              </a:ext>
            </a:extLst>
          </p:cNvPr>
          <p:cNvSpPr/>
          <p:nvPr/>
        </p:nvSpPr>
        <p:spPr>
          <a:xfrm>
            <a:off x="2644587" y="1981200"/>
            <a:ext cx="6311153" cy="2949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GIỚI THIỆU ĐỒ ÁN</a:t>
            </a:r>
          </a:p>
        </p:txBody>
      </p:sp>
    </p:spTree>
    <p:extLst>
      <p:ext uri="{BB962C8B-B14F-4D97-AF65-F5344CB8AC3E}">
        <p14:creationId xmlns:p14="http://schemas.microsoft.com/office/powerpoint/2010/main" val="635922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480276"/>
            <a:ext cx="11029616" cy="988332"/>
          </a:xfrm>
        </p:spPr>
        <p:txBody>
          <a:bodyPr/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Web game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B71F1F9-0B7E-4AFC-837B-3C5FD844A0E5}"/>
              </a:ext>
            </a:extLst>
          </p:cNvPr>
          <p:cNvSpPr txBox="1"/>
          <p:nvPr/>
        </p:nvSpPr>
        <p:spPr>
          <a:xfrm>
            <a:off x="442031" y="2428456"/>
            <a:ext cx="1130793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/>
              <a:t>Web bao gồm 4 game : Sudoku, Snake, Minesweepers và 2048 </a:t>
            </a:r>
            <a:endParaRPr lang="en-US" sz="3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CF3133A-FF1B-4084-B2EC-8950435C3F26}"/>
              </a:ext>
            </a:extLst>
          </p:cNvPr>
          <p:cNvSpPr txBox="1"/>
          <p:nvPr/>
        </p:nvSpPr>
        <p:spPr>
          <a:xfrm>
            <a:off x="442031" y="3942302"/>
            <a:ext cx="1130793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/>
              <a:t>Web được tạo ra với mục đích giúp người dùng thư giãn, giải trí sau những giờ học và làm việc cơ bản.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497607547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480276"/>
            <a:ext cx="11029616" cy="988332"/>
          </a:xfrm>
        </p:spPr>
        <p:txBody>
          <a:bodyPr/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Web game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B71F1F9-0B7E-4AFC-837B-3C5FD844A0E5}"/>
              </a:ext>
            </a:extLst>
          </p:cNvPr>
          <p:cNvSpPr txBox="1"/>
          <p:nvPr/>
        </p:nvSpPr>
        <p:spPr>
          <a:xfrm>
            <a:off x="-1608441" y="7814863"/>
            <a:ext cx="1130793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/>
              <a:t>Web bao gồm 4 game : Sudoku, Snake, Minesweepers và 2048 </a:t>
            </a:r>
            <a:endParaRPr lang="en-US" sz="3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CF3133A-FF1B-4084-B2EC-8950435C3F26}"/>
              </a:ext>
            </a:extLst>
          </p:cNvPr>
          <p:cNvSpPr txBox="1"/>
          <p:nvPr/>
        </p:nvSpPr>
        <p:spPr>
          <a:xfrm>
            <a:off x="-7399642" y="-1331790"/>
            <a:ext cx="1130793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/>
              <a:t>Web được tạo ra với mục đích giúp người dùng thư giãn, giải trí sau những giờ học và làm việc cơ bản.</a:t>
            </a:r>
            <a:endParaRPr lang="en-US" sz="3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E3181B-EEC6-4FA5-84C7-38DE1EA1FDFB}"/>
              </a:ext>
            </a:extLst>
          </p:cNvPr>
          <p:cNvSpPr txBox="1"/>
          <p:nvPr/>
        </p:nvSpPr>
        <p:spPr>
          <a:xfrm>
            <a:off x="3732184" y="2265011"/>
            <a:ext cx="1130793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/>
              <a:t>Giao diện menu của web </a:t>
            </a:r>
            <a:endParaRPr lang="en-US" sz="3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1F4B01-29C6-4E4D-B902-0C811E9EB8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5724" y="3041535"/>
            <a:ext cx="7480551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1964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ED14E-EFE3-4FF6-BBF5-AB3AB2570B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Một chút về web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161729-8544-4765-ABC7-8EA5FE0C4C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034987"/>
            <a:ext cx="11029615" cy="4120857"/>
          </a:xfrm>
        </p:spPr>
        <p:txBody>
          <a:bodyPr>
            <a:normAutofit lnSpcReduction="10000"/>
          </a:bodyPr>
          <a:lstStyle/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HTML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(Hyper Text Markup Language):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dụng để tạo một trang web.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CSS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(Cascading Style Sheets): định dạng các phần tử trên website như văn bản, các tiêu đề, bảng,…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Javascript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là một ngôn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ngữ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lập trình, được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dụng rộng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rãi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trong các ứng dụng Website, được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hỗ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trợ trên tất cả các trình duyệt như Firefox, Chrome, ...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Thậm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chí cả thiết bị di động.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6430E1-CEE7-4549-88CB-80354EA5819A}"/>
              </a:ext>
            </a:extLst>
          </p:cNvPr>
          <p:cNvSpPr txBox="1"/>
          <p:nvPr/>
        </p:nvSpPr>
        <p:spPr>
          <a:xfrm>
            <a:off x="2259105" y="3630704"/>
            <a:ext cx="71000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Gồm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3 bộ phận : HTML, CSS,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Javascrpit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2328240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6" presetClass="exit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6" presetClass="exit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6" presetClass="exit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  <p:bldP spid="4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E411D23-6E9B-400C-AF45-A5C557506EE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D41793AD-73BD-401B-AD50-9BD3E0EA9B8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Digital Connections">
            <a:extLst>
              <a:ext uri="{FF2B5EF4-FFF2-40B4-BE49-F238E27FC236}">
                <a16:creationId xmlns:a16="http://schemas.microsoft.com/office/drawing/2014/main" id="{BFE14B29-E466-4604-8630-7DCD7C83D1F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265" t="9091" r="3502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7C41F23-9137-409B-B392-9B8487D653E5}"/>
              </a:ext>
            </a:extLst>
          </p:cNvPr>
          <p:cNvSpPr/>
          <p:nvPr/>
        </p:nvSpPr>
        <p:spPr>
          <a:xfrm>
            <a:off x="2644587" y="1981200"/>
            <a:ext cx="6311153" cy="2949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GAME MINESWEEPER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3413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532848A-6F04-4598-B75F-E1F0887E2E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THUẬT TOÁN LOANG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1F09E69-F639-4A68-905B-181FA6E8CC33}"/>
              </a:ext>
            </a:extLst>
          </p:cNvPr>
          <p:cNvSpPr txBox="1"/>
          <p:nvPr/>
        </p:nvSpPr>
        <p:spPr>
          <a:xfrm>
            <a:off x="575894" y="2690336"/>
            <a:ext cx="1102961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>
                <a:latin typeface="Times New Roman" panose="02020603050405020304" pitchFamily="18" charset="0"/>
                <a:cs typeface="Times New Roman" panose="02020603050405020304" pitchFamily="18" charset="0"/>
              </a:rPr>
              <a:t>Trong trò chơi dò mìn, để giải quyết được trò chơi, ta phải chọn một điểm ban đầu, sau đó loang dần đến những ô trống và dừng lại ở những ô có số để người chơi có thể dò được các bãi mìn</a:t>
            </a:r>
            <a:endParaRPr 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205432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532848A-6F04-4598-B75F-E1F0887E2E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THUẬT TOÁN LOANG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1F09E69-F639-4A68-905B-181FA6E8CC33}"/>
              </a:ext>
            </a:extLst>
          </p:cNvPr>
          <p:cNvSpPr txBox="1"/>
          <p:nvPr/>
        </p:nvSpPr>
        <p:spPr>
          <a:xfrm>
            <a:off x="-9502384" y="-2040690"/>
            <a:ext cx="1102961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>
                <a:latin typeface="Times New Roman" panose="02020603050405020304" pitchFamily="18" charset="0"/>
                <a:cs typeface="Times New Roman" panose="02020603050405020304" pitchFamily="18" charset="0"/>
              </a:rPr>
              <a:t>Trong trò chơi dò mìn, để giải quyết được trò chơi, ta phải chọn một điểm ban đầu, sau đó loang dần đến những ô trống và dừng lại ở những ô có số để người chơi có thể dò được các bãi mìn</a:t>
            </a:r>
            <a:endParaRPr 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Hình ảnh 5">
            <a:extLst>
              <a:ext uri="{FF2B5EF4-FFF2-40B4-BE49-F238E27FC236}">
                <a16:creationId xmlns:a16="http://schemas.microsoft.com/office/drawing/2014/main" id="{9B308A14-201B-429A-94FC-7BB9FF7B67E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006470" cy="663933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EF1DD45-9BD5-4EBB-ADFD-F6FCF2325AA1}"/>
              </a:ext>
            </a:extLst>
          </p:cNvPr>
          <p:cNvSpPr txBox="1"/>
          <p:nvPr/>
        </p:nvSpPr>
        <p:spPr>
          <a:xfrm>
            <a:off x="5183974" y="729658"/>
            <a:ext cx="6997430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Thuật toán sẽ đánh dấu ô đang xét, sau đó xét 9 ô xung quanh. Dùng hàm checkMine để kt mìn, nếu có số thì điền vào</a:t>
            </a:r>
          </a:p>
        </p:txBody>
      </p:sp>
    </p:spTree>
    <p:extLst>
      <p:ext uri="{BB962C8B-B14F-4D97-AF65-F5344CB8AC3E}">
        <p14:creationId xmlns:p14="http://schemas.microsoft.com/office/powerpoint/2010/main" val="2755976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66F1C100-1D2B-4BEA-AD01-C4F230B3B96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1c2eb7a32e66fb6e4260f3771546a5e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04e1f6479c48b08974ba73b5ca973489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1F69AFF4-BB30-4BA0-AD22-82CC3C43276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A0CF3B2-1F0F-4FC5-8002-3E4869ABAD5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EBC12AA-1C15-4500-BC9C-8EE83A441DE9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Tech Dividend design</Template>
  <TotalTime>0</TotalTime>
  <Words>946</Words>
  <Application>Microsoft Office PowerPoint</Application>
  <PresentationFormat>Widescreen</PresentationFormat>
  <Paragraphs>105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Calibri</vt:lpstr>
      <vt:lpstr>Gill Sans MT</vt:lpstr>
      <vt:lpstr>Times New Roman</vt:lpstr>
      <vt:lpstr>Wingdings 2</vt:lpstr>
      <vt:lpstr>Dividend</vt:lpstr>
      <vt:lpstr>Lập trình web game</vt:lpstr>
      <vt:lpstr>Tổng quan</vt:lpstr>
      <vt:lpstr>PowerPoint Presentation</vt:lpstr>
      <vt:lpstr>Web game</vt:lpstr>
      <vt:lpstr>Web game</vt:lpstr>
      <vt:lpstr>Một chút về web</vt:lpstr>
      <vt:lpstr>PowerPoint Presentation</vt:lpstr>
      <vt:lpstr>THUẬT TOÁN LOANG</vt:lpstr>
      <vt:lpstr>THUẬT TOÁN LOANG</vt:lpstr>
      <vt:lpstr>THUẬT TOÁN LOANG</vt:lpstr>
      <vt:lpstr>PowerPoint Presentation</vt:lpstr>
      <vt:lpstr>Tạo hình cho rắn và thức ăn</vt:lpstr>
      <vt:lpstr>Tạo hình cho rắn và thức ăn</vt:lpstr>
      <vt:lpstr>Tạo hình cho rắn và thức ăn</vt:lpstr>
      <vt:lpstr>PowerPoint Presentation</vt:lpstr>
      <vt:lpstr>Hàm giải game sudoku</vt:lpstr>
      <vt:lpstr>Hàm undo, redo</vt:lpstr>
      <vt:lpstr>PowerPoint Presentation</vt:lpstr>
      <vt:lpstr>Giao diện và hoạt động</vt:lpstr>
      <vt:lpstr>Giao diện và hoạt động</vt:lpstr>
      <vt:lpstr>Giao diện và hoạt động</vt:lpstr>
      <vt:lpstr>PowerPoint Presentation</vt:lpstr>
      <vt:lpstr>Ưu điểm và nhược điểm</vt:lpstr>
      <vt:lpstr>Hướng phát triển</vt:lpstr>
      <vt:lpstr>Thank  You for  watching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2018-12-13T05:14:54Z</dcterms:created>
  <dcterms:modified xsi:type="dcterms:W3CDTF">2019-11-18T03:04:58Z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